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4" r:id="rId2"/>
    <p:sldId id="277" r:id="rId3"/>
    <p:sldId id="278" r:id="rId4"/>
    <p:sldId id="285" r:id="rId5"/>
    <p:sldId id="284" r:id="rId6"/>
    <p:sldId id="283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56" r:id="rId19"/>
    <p:sldId id="258" r:id="rId20"/>
    <p:sldId id="259" r:id="rId21"/>
    <p:sldId id="260" r:id="rId22"/>
    <p:sldId id="261" r:id="rId23"/>
    <p:sldId id="262" r:id="rId24"/>
    <p:sldId id="275" r:id="rId25"/>
    <p:sldId id="25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0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101D86-B3F4-4564-8B3E-A9C68BA153CC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2B8D80-C897-4E75-8EEB-883A6D1A8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FB9AB5-26C4-4254-95AE-AA1E052D04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50D2-C18A-4EEF-95E0-3E319DAC3DEA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2E31-1D45-47B2-BD39-521810A07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45B5-6E94-4104-BC8C-23BCFD412F7A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77A6-4D55-4750-B310-4581363BD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395C-BE6B-40FB-BC66-5F5D8290E7F7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D150-B3A7-40FC-BB92-DD5247C48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6126-7094-4129-8811-8AFE38C7CA10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F910-8568-48B0-9A8A-8CD2A2021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F3C7-E0F7-4277-9935-527734CAE36E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DDF9-E29A-45DB-8DB1-B5E1F039E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FF18-86DA-4A00-9871-70A30F82A82B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D83F8-2F53-4EC1-886A-DD77CF602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05A5-ED0E-4ABA-9B2A-E5AF3E0979C6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4DCD-E5BB-448B-B583-4647A1079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FA9A-B1F5-4802-BC3F-08E87095F502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FE14-53D5-4C3C-B5A9-0A4664A32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FEFE-731D-45E4-9E33-0C8C30D0778A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71A8-B379-4213-9DD7-22AF94CC2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499F-1CF8-4E1C-B5D3-09971F6F18A8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EED2-7F96-4C6E-B65F-6F02ED4B7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2654-2CB5-4E72-BD1F-728E2F5927C9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DB3B-2181-4DEB-98CB-34CBEDDC9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C71B7D-7D80-4436-91BF-6892828ED1E7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731B0-704A-4CDE-9DA3-15814C43A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prosv.ru/Attachment.aspx?Id=18636" TargetMode="External"/><Relationship Id="rId13" Type="http://schemas.openxmlformats.org/officeDocument/2006/relationships/hyperlink" Target="http://prosv.ru/Attachment.aspx?Id=18677" TargetMode="External"/><Relationship Id="rId18" Type="http://schemas.openxmlformats.org/officeDocument/2006/relationships/hyperlink" Target="http://www.prosv.ru/Attachment.aspx?Id=9248" TargetMode="External"/><Relationship Id="rId3" Type="http://schemas.openxmlformats.org/officeDocument/2006/relationships/hyperlink" Target="http://prosv.ru/Attachment.aspx?Id=18679" TargetMode="External"/><Relationship Id="rId7" Type="http://schemas.openxmlformats.org/officeDocument/2006/relationships/hyperlink" Target="http://www.prosv.ru/Attachment.aspx?Id=9184" TargetMode="External"/><Relationship Id="rId12" Type="http://schemas.openxmlformats.org/officeDocument/2006/relationships/hyperlink" Target="http://prosv.ru/Attachment.aspx?Id=18676" TargetMode="External"/><Relationship Id="rId17" Type="http://schemas.openxmlformats.org/officeDocument/2006/relationships/hyperlink" Target="http://www.prosv.ru/Attachment.aspx?Id=9180" TargetMode="External"/><Relationship Id="rId2" Type="http://schemas.openxmlformats.org/officeDocument/2006/relationships/hyperlink" Target="http://www.prosv.ru/Attachment.aspx?Id=9183" TargetMode="External"/><Relationship Id="rId16" Type="http://schemas.openxmlformats.org/officeDocument/2006/relationships/hyperlink" Target="http://www.prosv.ru/Attachment.aspx?Id=918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osv.ru/Attachment.aspx?Id=18680" TargetMode="External"/><Relationship Id="rId11" Type="http://schemas.openxmlformats.org/officeDocument/2006/relationships/hyperlink" Target="http://www.prosv.ru/Attachment.aspx?Id=9182" TargetMode="External"/><Relationship Id="rId5" Type="http://schemas.openxmlformats.org/officeDocument/2006/relationships/hyperlink" Target="http://prosv.ru/Attachment.aspx?Id=18682" TargetMode="External"/><Relationship Id="rId15" Type="http://schemas.openxmlformats.org/officeDocument/2006/relationships/hyperlink" Target="http://www.prosv.ru/Attachment.aspx?Id=9181" TargetMode="External"/><Relationship Id="rId10" Type="http://schemas.openxmlformats.org/officeDocument/2006/relationships/hyperlink" Target="http://prosv.ru/Attachment.aspx?Id=18638" TargetMode="External"/><Relationship Id="rId4" Type="http://schemas.openxmlformats.org/officeDocument/2006/relationships/hyperlink" Target="http://prosv.ru/Attachment.aspx?Id=18681" TargetMode="External"/><Relationship Id="rId9" Type="http://schemas.openxmlformats.org/officeDocument/2006/relationships/hyperlink" Target="http://prosv.ru/Attachment.aspx?Id=18637" TargetMode="External"/><Relationship Id="rId14" Type="http://schemas.openxmlformats.org/officeDocument/2006/relationships/hyperlink" Target="http://prosv.ru/Attachment.aspx?Id=1867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85794"/>
            <a:ext cx="8839200" cy="442915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Курс 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Основы религиозных культур и светской этики»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osv.ru/Attachment.aspx?Id=18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osv.ru/Attachment.aspx?Id=186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rosv.ru/Attachment.aspx?Id=18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928688" y="214313"/>
            <a:ext cx="720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Основы мировых религиозных культур</a:t>
            </a:r>
          </a:p>
        </p:txBody>
      </p:sp>
      <p:pic>
        <p:nvPicPr>
          <p:cNvPr id="14339" name="Picture 2" descr="http://www.prosv.ru/Attachment.aspx?Id=9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928688"/>
            <a:ext cx="30448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3857625" y="1000125"/>
            <a:ext cx="463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Беглов А.Л., Саплина Е.В., Токарева Е.С. 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4000500" y="1500188"/>
            <a:ext cx="45720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В учебном пособии с учётом возрастных особенностей учащихся 4-5 классов даются элементарные представления о возникновении, истории и особенностях религий мира, их влиянии на жизнь людей. Авторы не ставили задачи отражения в пособии дискуссионных вопросов религиозных учений и религиоведения.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143250" y="285750"/>
            <a:ext cx="219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Содержание: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85750" y="1071563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Урок 1 Россия - наша Родина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 Культура и религия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3 Культура и религия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4 Возникновение религий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5 Возникновение религий. </a:t>
            </a:r>
          </a:p>
          <a:p>
            <a:r>
              <a:rPr lang="ru-RU" b="1">
                <a:latin typeface="Calibri" pitchFamily="34" charset="0"/>
              </a:rPr>
              <a:t>Религии мира и их основатели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Уроки 6-7 Священные книги </a:t>
            </a:r>
          </a:p>
          <a:p>
            <a:r>
              <a:rPr lang="ru-RU" b="1">
                <a:latin typeface="Calibri" pitchFamily="34" charset="0"/>
              </a:rPr>
              <a:t>религий мира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8 Хранители предания в религиях мира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Уроки 9-10 Добро и зло. Понятие греха,  раскаяния и воздаяния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11 Человек в религиозных </a:t>
            </a:r>
          </a:p>
          <a:p>
            <a:r>
              <a:rPr lang="ru-RU" b="1">
                <a:latin typeface="Calibri" pitchFamily="34" charset="0"/>
              </a:rPr>
              <a:t>традициях мира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Уроки 12-13 Священные сооружения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Уроки 14-15 Искусство в религиозной культуре</a:t>
            </a:r>
            <a:endParaRPr lang="ru-RU">
              <a:latin typeface="Calibri" pitchFamily="34" charset="0"/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4572000" y="1071563"/>
            <a:ext cx="4572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Уроки 16-17 Творческие работы учащихся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Уроки 18-19 История религий в России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Уроки 20-21 Религиозные ритуалы. Обычаи и обряды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22 Паломничества и святыни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Уроки 23-24 Праздники и календари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Уроки 25-26 Религия и мораль. Нравственные заповеди в религиях мира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27 Милосердие, забота о слабых, взаимопомощь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28 Семья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29 Долг, свобода, ответственность, труд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30 Любовь и уважение к Отечеству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rosv.ru/Attachment.aspx?Id=186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osv.ru/Attachment.aspx?Id=186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rosv.ru/Attachment.aspx?Id=186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rosv.ru/Attachment.aspx?Id=9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071563"/>
            <a:ext cx="292893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071563" y="5286375"/>
            <a:ext cx="1973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Кураев А.В.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3429000" y="1357313"/>
            <a:ext cx="5429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      </a:t>
            </a:r>
            <a:r>
              <a:rPr lang="ru-RU" sz="3200">
                <a:latin typeface="Calibri" pitchFamily="34" charset="0"/>
              </a:rPr>
              <a:t>Учебное пособие знакомит  с основами православной культуры, раскрывает её значение и роль в жизни людей – </a:t>
            </a:r>
          </a:p>
          <a:p>
            <a:pPr algn="ctr"/>
            <a:r>
              <a:rPr lang="ru-RU" sz="3200">
                <a:latin typeface="Calibri" pitchFamily="34" charset="0"/>
              </a:rPr>
              <a:t>в формировании личности человека,  его отношения </a:t>
            </a:r>
          </a:p>
          <a:p>
            <a:pPr algn="ctr"/>
            <a:r>
              <a:rPr lang="ru-RU" sz="3200">
                <a:latin typeface="Calibri" pitchFamily="34" charset="0"/>
              </a:rPr>
              <a:t>к миру и людям, поведения </a:t>
            </a:r>
          </a:p>
          <a:p>
            <a:pPr algn="ctr"/>
            <a:r>
              <a:rPr lang="ru-RU" sz="3200">
                <a:latin typeface="Calibri" pitchFamily="34" charset="0"/>
              </a:rPr>
              <a:t>в повседневной жизни.</a:t>
            </a:r>
          </a:p>
        </p:txBody>
      </p:sp>
      <p:sp>
        <p:nvSpPr>
          <p:cNvPr id="19461" name="Прямоугольник 8"/>
          <p:cNvSpPr>
            <a:spLocks noChangeArrowheads="1"/>
          </p:cNvSpPr>
          <p:nvPr/>
        </p:nvSpPr>
        <p:spPr bwMode="auto">
          <a:xfrm>
            <a:off x="1643063" y="214313"/>
            <a:ext cx="594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Основы православной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143250" y="285750"/>
            <a:ext cx="219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Содержание: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14313" y="1214438"/>
            <a:ext cx="45720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Урок 1 Россия - наша Родина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 Культура и религия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3 Человек и Бог в православии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4 Православная молитва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5 Библия и Евангелие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6 Проповедь Христа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7 Христос и Его крест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8 Пасха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9 Православное учение о человеке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10 Совесть и раскаяние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11 Заповеди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12 Милосердие и сострадание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13 Золотое правило этики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14 Храм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15 Икона</a:t>
            </a:r>
            <a:endParaRPr lang="ru-RU">
              <a:latin typeface="Calibri" pitchFamily="34" charset="0"/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4572000" y="1143000"/>
            <a:ext cx="4572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Урок 16 Творческие работы учащихся</a:t>
            </a:r>
          </a:p>
          <a:p>
            <a:r>
              <a:rPr lang="ru-RU" b="1">
                <a:latin typeface="Calibri" pitchFamily="34" charset="0"/>
              </a:rPr>
              <a:t>Урок 17 Подведение итогов</a:t>
            </a:r>
          </a:p>
          <a:p>
            <a:r>
              <a:rPr lang="ru-RU" b="1">
                <a:latin typeface="Calibri" pitchFamily="34" charset="0"/>
              </a:rPr>
              <a:t>Урок 18 Как христианство пришло на Русь</a:t>
            </a:r>
          </a:p>
          <a:p>
            <a:r>
              <a:rPr lang="ru-RU" b="1">
                <a:latin typeface="Calibri" pitchFamily="34" charset="0"/>
              </a:rPr>
              <a:t>Урок 19 Подвиг</a:t>
            </a:r>
          </a:p>
          <a:p>
            <a:r>
              <a:rPr lang="ru-RU" b="1">
                <a:latin typeface="Calibri" pitchFamily="34" charset="0"/>
              </a:rPr>
              <a:t>Урок 20 Заповеди блаженств</a:t>
            </a:r>
          </a:p>
          <a:p>
            <a:r>
              <a:rPr lang="ru-RU" b="1">
                <a:latin typeface="Calibri" pitchFamily="34" charset="0"/>
              </a:rPr>
              <a:t>Урок 21 Зачем творить добро?</a:t>
            </a:r>
          </a:p>
          <a:p>
            <a:r>
              <a:rPr lang="ru-RU" b="1">
                <a:latin typeface="Calibri" pitchFamily="34" charset="0"/>
              </a:rPr>
              <a:t>Урок 22 Чудо в жизни христианина</a:t>
            </a:r>
          </a:p>
          <a:p>
            <a:r>
              <a:rPr lang="ru-RU" b="1">
                <a:latin typeface="Calibri" pitchFamily="34" charset="0"/>
              </a:rPr>
              <a:t>Урок 23 Православие о Божием суде</a:t>
            </a:r>
          </a:p>
          <a:p>
            <a:r>
              <a:rPr lang="ru-RU" b="1">
                <a:latin typeface="Calibri" pitchFamily="34" charset="0"/>
              </a:rPr>
              <a:t>Урок 24 Таинство Причастия</a:t>
            </a:r>
          </a:p>
          <a:p>
            <a:r>
              <a:rPr lang="ru-RU" b="1">
                <a:latin typeface="Calibri" pitchFamily="34" charset="0"/>
              </a:rPr>
              <a:t>Урок 25 Монастырь</a:t>
            </a:r>
          </a:p>
          <a:p>
            <a:r>
              <a:rPr lang="ru-RU" b="1">
                <a:latin typeface="Calibri" pitchFamily="34" charset="0"/>
              </a:rPr>
              <a:t>Урок 26 Отношение христианина к природе</a:t>
            </a:r>
          </a:p>
          <a:p>
            <a:r>
              <a:rPr lang="ru-RU" b="1">
                <a:latin typeface="Calibri" pitchFamily="34" charset="0"/>
              </a:rPr>
              <a:t>Урок 27 Христианская семья</a:t>
            </a:r>
          </a:p>
          <a:p>
            <a:r>
              <a:rPr lang="ru-RU" b="1">
                <a:latin typeface="Calibri" pitchFamily="34" charset="0"/>
              </a:rPr>
              <a:t>Урок 28 Защита Отечества</a:t>
            </a:r>
          </a:p>
          <a:p>
            <a:r>
              <a:rPr lang="ru-RU" b="1">
                <a:latin typeface="Calibri" pitchFamily="34" charset="0"/>
              </a:rPr>
              <a:t>Урок 29 Христианин в труде</a:t>
            </a:r>
          </a:p>
          <a:p>
            <a:r>
              <a:rPr lang="ru-RU" b="1">
                <a:latin typeface="Calibri" pitchFamily="34" charset="0"/>
              </a:rPr>
              <a:t>Урок 30 Любовь и уважение к Отечеству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Преподавание</a:t>
            </a:r>
            <a:r>
              <a:rPr lang="ru-RU" sz="2800" b="1" dirty="0" smtClean="0"/>
              <a:t> основ религиозных культур и светской этики в государственных и муниципальных учреждениях осуществляется </a:t>
            </a:r>
            <a:r>
              <a:rPr lang="ru-RU" sz="2800" b="1" dirty="0" smtClean="0">
                <a:solidFill>
                  <a:srgbClr val="C00000"/>
                </a:solidFill>
              </a:rPr>
              <a:t>в полном соответствии с нормами законодательства  Российской Федерации: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"/>
              <a:defRPr/>
            </a:pPr>
            <a:r>
              <a:rPr lang="ru-RU" sz="2800" dirty="0" smtClean="0"/>
              <a:t>Конституцией РФ (ст. 13, 14)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"/>
              <a:defRPr/>
            </a:pPr>
            <a:r>
              <a:rPr lang="ru-RU" sz="2800" dirty="0" smtClean="0"/>
              <a:t>Законами РФ «Об образовании», «Об основных гарантиях прав ребенка в Российской Федерации», «О свободе совести и религиозных объединениях»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Правовые основы преподавания ОРКСЭ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osv.ru/Attachment.aspx?Id=186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osv.ru/Attachment.aspx?Id=18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rosv.ru/Attachment.aspx?Id=186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rosv.ru/Attachment.aspx?Id=18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rosv.ru/Attachment.aspx?Id=9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143000"/>
            <a:ext cx="25717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357313" y="214313"/>
            <a:ext cx="4056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В помощь родителям</a:t>
            </a: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3500438" y="903288"/>
            <a:ext cx="535781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Пособие адресовано родителям (законным представителям) учащихся 4-5 классов общеобразовательных учреждений, изучающих комплексный учебный курс «Основы религиозных культур и светской этики». В пособии раскрыты условия апробации нового курса в учебном процессе образовательных учреждений, структура и основное содержание курса. Особое внимание уделено формам и методам взаимодействия школы и семьи с целью нравственного воспитания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12"/>
          <p:cNvGrpSpPr>
            <a:grpSpLocks/>
          </p:cNvGrpSpPr>
          <p:nvPr/>
        </p:nvGrpSpPr>
        <p:grpSpPr bwMode="auto">
          <a:xfrm>
            <a:off x="357188" y="142875"/>
            <a:ext cx="8572500" cy="1571625"/>
            <a:chOff x="357158" y="142852"/>
            <a:chExt cx="8572560" cy="1503587"/>
          </a:xfrm>
        </p:grpSpPr>
        <p:sp>
          <p:nvSpPr>
            <p:cNvPr id="26632" name="Прямоугольник 1"/>
            <p:cNvSpPr>
              <a:spLocks noChangeArrowheads="1"/>
            </p:cNvSpPr>
            <p:nvPr/>
          </p:nvSpPr>
          <p:spPr bwMode="auto">
            <a:xfrm>
              <a:off x="357158" y="142852"/>
              <a:ext cx="85725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  <a:hlinkClick r:id="rId2"/>
                </a:rPr>
                <a:t>http://www.prosv.ru/Attachment.aspx?Id=9183</a:t>
              </a:r>
              <a:r>
                <a:rPr lang="ru-RU">
                  <a:latin typeface="Calibri" pitchFamily="34" charset="0"/>
                </a:rPr>
                <a:t>  - учебное пособие ОПК </a:t>
              </a:r>
            </a:p>
          </p:txBody>
        </p:sp>
        <p:sp>
          <p:nvSpPr>
            <p:cNvPr id="26633" name="Прямоугольник 2"/>
            <p:cNvSpPr>
              <a:spLocks noChangeArrowheads="1"/>
            </p:cNvSpPr>
            <p:nvPr/>
          </p:nvSpPr>
          <p:spPr bwMode="auto">
            <a:xfrm>
              <a:off x="357158" y="428604"/>
              <a:ext cx="63349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  <a:hlinkClick r:id="rId3"/>
                </a:rPr>
                <a:t>http://prosv.ru/Attachment.aspx?Id=18679</a:t>
              </a:r>
              <a:r>
                <a:rPr lang="ru-RU">
                  <a:latin typeface="Calibri" pitchFamily="34" charset="0"/>
                </a:rPr>
                <a:t>  -  страницы из книги</a:t>
              </a:r>
            </a:p>
          </p:txBody>
        </p:sp>
        <p:sp>
          <p:nvSpPr>
            <p:cNvPr id="26634" name="Прямоугольник 3"/>
            <p:cNvSpPr>
              <a:spLocks noChangeArrowheads="1"/>
            </p:cNvSpPr>
            <p:nvPr/>
          </p:nvSpPr>
          <p:spPr bwMode="auto">
            <a:xfrm>
              <a:off x="357158" y="714356"/>
              <a:ext cx="61084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  <a:hlinkClick r:id="rId4"/>
                </a:rPr>
                <a:t>http://prosv.ru/Attachment.aspx?Id=18681</a:t>
              </a:r>
              <a:r>
                <a:rPr lang="ru-RU">
                  <a:latin typeface="Calibri" pitchFamily="34" charset="0"/>
                </a:rPr>
                <a:t>  </a:t>
              </a:r>
            </a:p>
          </p:txBody>
        </p:sp>
        <p:sp>
          <p:nvSpPr>
            <p:cNvPr id="26635" name="Прямоугольник 4"/>
            <p:cNvSpPr>
              <a:spLocks noChangeArrowheads="1"/>
            </p:cNvSpPr>
            <p:nvPr/>
          </p:nvSpPr>
          <p:spPr bwMode="auto">
            <a:xfrm>
              <a:off x="357158" y="1000108"/>
              <a:ext cx="426866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  <a:hlinkClick r:id="rId5"/>
                </a:rPr>
                <a:t>http://prosv.ru/Attachment.aspx?Id=18682</a:t>
              </a:r>
              <a:r>
                <a:rPr lang="ru-RU">
                  <a:latin typeface="Calibri" pitchFamily="34" charset="0"/>
                </a:rPr>
                <a:t> </a:t>
              </a:r>
            </a:p>
            <a:p>
              <a:r>
                <a:rPr lang="en-US">
                  <a:latin typeface="Calibri" pitchFamily="34" charset="0"/>
                  <a:hlinkClick r:id="rId6"/>
                </a:rPr>
                <a:t>http://prosv.ru/Attachment.aspx?Id=18680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6636" name="Прямоугольник 5"/>
            <p:cNvSpPr>
              <a:spLocks noChangeArrowheads="1"/>
            </p:cNvSpPr>
            <p:nvPr/>
          </p:nvSpPr>
          <p:spPr bwMode="auto">
            <a:xfrm>
              <a:off x="4429124" y="1214422"/>
              <a:ext cx="21980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-  страницы из книги</a:t>
              </a:r>
            </a:p>
          </p:txBody>
        </p:sp>
      </p:grpSp>
      <p:sp>
        <p:nvSpPr>
          <p:cNvPr id="26627" name="Прямоугольник 8"/>
          <p:cNvSpPr>
            <a:spLocks noChangeArrowheads="1"/>
          </p:cNvSpPr>
          <p:nvPr/>
        </p:nvSpPr>
        <p:spPr bwMode="auto">
          <a:xfrm>
            <a:off x="357188" y="1857375"/>
            <a:ext cx="807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7"/>
              </a:rPr>
              <a:t>http://www.prosv.ru/Attachment.aspx?Id=9184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  -уч пособие ОСЭ</a:t>
            </a:r>
          </a:p>
        </p:txBody>
      </p:sp>
      <p:sp>
        <p:nvSpPr>
          <p:cNvPr id="26628" name="Прямоугольник 9"/>
          <p:cNvSpPr>
            <a:spLocks noChangeArrowheads="1"/>
          </p:cNvSpPr>
          <p:nvPr/>
        </p:nvSpPr>
        <p:spPr bwMode="auto">
          <a:xfrm>
            <a:off x="428625" y="2214563"/>
            <a:ext cx="5757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8"/>
              </a:rPr>
              <a:t>http://prosv.ru/Attachment.aspx?Id=18636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9"/>
              </a:rPr>
              <a:t>http://prosv.ru/Attachment.aspx?Id=18637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0"/>
              </a:rPr>
              <a:t>http://prosv.ru/Attachment.aspx?Id=18638</a:t>
            </a:r>
            <a:r>
              <a:rPr lang="ru-RU">
                <a:latin typeface="Calibri" pitchFamily="34" charset="0"/>
              </a:rPr>
              <a:t>  стр .книги ОСЭ</a:t>
            </a:r>
          </a:p>
        </p:txBody>
      </p:sp>
      <p:sp>
        <p:nvSpPr>
          <p:cNvPr id="26629" name="Прямоугольник 10"/>
          <p:cNvSpPr>
            <a:spLocks noChangeArrowheads="1"/>
          </p:cNvSpPr>
          <p:nvPr/>
        </p:nvSpPr>
        <p:spPr bwMode="auto">
          <a:xfrm>
            <a:off x="357188" y="3214688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11"/>
              </a:rPr>
              <a:t>http://www.prosv.ru/Attachment.aspx?Id=9182</a:t>
            </a:r>
            <a:r>
              <a:rPr lang="ru-RU">
                <a:latin typeface="Calibri" pitchFamily="34" charset="0"/>
              </a:rPr>
              <a:t>  уч. пособие ОМРК</a:t>
            </a:r>
          </a:p>
          <a:p>
            <a:r>
              <a:rPr lang="en-US">
                <a:latin typeface="Calibri" pitchFamily="34" charset="0"/>
                <a:hlinkClick r:id="rId12"/>
              </a:rPr>
              <a:t>http://prosv.ru/Attachment.aspx?Id=18676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3"/>
              </a:rPr>
              <a:t>http://prosv.ru/Attachment.aspx?Id=18677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4"/>
              </a:rPr>
              <a:t>http://prosv.ru/Attachment.aspx?Id=18678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6630" name="Прямоугольник 11"/>
          <p:cNvSpPr>
            <a:spLocks noChangeArrowheads="1"/>
          </p:cNvSpPr>
          <p:nvPr/>
        </p:nvSpPr>
        <p:spPr bwMode="auto">
          <a:xfrm>
            <a:off x="357188" y="4500563"/>
            <a:ext cx="8572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7"/>
              </a:rPr>
              <a:t>http://www.prosv.ru/Attachment.aspx?Id=9184</a:t>
            </a:r>
            <a:r>
              <a:rPr lang="ru-RU">
                <a:latin typeface="Calibri" pitchFamily="34" charset="0"/>
              </a:rPr>
              <a:t>    </a:t>
            </a:r>
            <a:r>
              <a:rPr lang="en-US">
                <a:latin typeface="Calibri" pitchFamily="34" charset="0"/>
                <a:hlinkClick r:id="rId11"/>
              </a:rPr>
              <a:t>http://www.prosv.ru/Attachment.aspx?Id=9182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2"/>
              </a:rPr>
              <a:t>http://www.prosv.ru/Attachment.aspx?Id=9183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5"/>
              </a:rPr>
              <a:t>http://www.prosv.ru/Attachment.aspx?Id=9181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6"/>
              </a:rPr>
              <a:t>http://www.prosv.ru/Attachment.aspx?Id=9185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7"/>
              </a:rPr>
              <a:t>http://www.prosv.ru/Attachment.aspx?Id=9180</a:t>
            </a:r>
            <a:endParaRPr lang="ru-RU">
              <a:latin typeface="Calibri" pitchFamily="34" charset="0"/>
            </a:endParaRPr>
          </a:p>
        </p:txBody>
      </p:sp>
      <p:sp>
        <p:nvSpPr>
          <p:cNvPr id="26631" name="Прямоугольник 13"/>
          <p:cNvSpPr>
            <a:spLocks noChangeArrowheads="1"/>
          </p:cNvSpPr>
          <p:nvPr/>
        </p:nvSpPr>
        <p:spPr bwMode="auto">
          <a:xfrm>
            <a:off x="285750" y="6211888"/>
            <a:ext cx="8643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18"/>
              </a:rPr>
              <a:t>http://www.prosv.ru/Attachment.aspx?Id=9248</a:t>
            </a:r>
            <a:r>
              <a:rPr lang="ru-RU">
                <a:latin typeface="Calibri" pitchFamily="34" charset="0"/>
              </a:rPr>
              <a:t>  в помощь  родителям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7588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Нормативные основы разработки учебного курса ОРКСЭ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0" y="1643063"/>
            <a:ext cx="883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>
              <a:buFont typeface="Symbol" pitchFamily="18" charset="2"/>
              <a:buChar char=""/>
            </a:pPr>
            <a:r>
              <a:rPr lang="ru-RU" sz="2800">
                <a:latin typeface="Calibri" pitchFamily="34" charset="0"/>
              </a:rPr>
              <a:t>Поручение Президента РФ (2.09.09) и Распоряжения Председателя Правительства РФ (11.09.09).</a:t>
            </a:r>
          </a:p>
          <a:p>
            <a:pPr indent="457200"/>
            <a:endParaRPr lang="ru-RU" sz="2800">
              <a:latin typeface="Calibri" pitchFamily="34" charset="0"/>
            </a:endParaRPr>
          </a:p>
          <a:p>
            <a:pPr indent="457200">
              <a:buFont typeface="Symbol" pitchFamily="18" charset="2"/>
              <a:buChar char=""/>
            </a:pPr>
            <a:r>
              <a:rPr lang="ru-RU" sz="2800">
                <a:latin typeface="Calibri" pitchFamily="34" charset="0"/>
              </a:rPr>
              <a:t>ФГОС начального общего образования.</a:t>
            </a:r>
          </a:p>
          <a:p>
            <a:pPr indent="457200"/>
            <a:endParaRPr lang="ru-RU" sz="2800">
              <a:latin typeface="Calibri" pitchFamily="34" charset="0"/>
            </a:endParaRPr>
          </a:p>
          <a:p>
            <a:pPr indent="457200">
              <a:buFont typeface="Symbol" pitchFamily="18" charset="2"/>
              <a:buChar char=""/>
            </a:pPr>
            <a:r>
              <a:rPr lang="ru-RU" sz="2800">
                <a:latin typeface="Calibri" pitchFamily="34" charset="0"/>
              </a:rPr>
              <a:t>Примерные программы духовно-нравственного развития и воспитания обучающихся на ступенях начальной и основной школ.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500063"/>
            <a:ext cx="8839200" cy="5943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КУРСА ОРКСЭ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800" b="1" i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4 класс (34 часов)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u="sng" smtClean="0">
                <a:cs typeface="Times New Roman" pitchFamily="18" charset="0"/>
              </a:rPr>
              <a:t>Блок 1</a:t>
            </a:r>
            <a:r>
              <a:rPr lang="ru-RU" sz="2800" smtClean="0">
                <a:cs typeface="Times New Roman" pitchFamily="18" charset="0"/>
              </a:rPr>
              <a:t>                 </a:t>
            </a:r>
            <a:r>
              <a:rPr lang="ru-RU" sz="2800" i="1" smtClean="0">
                <a:cs typeface="Times New Roman" pitchFamily="18" charset="0"/>
              </a:rPr>
              <a:t>(общий для всех модулей).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i="1" smtClean="0">
                <a:cs typeface="Times New Roman" pitchFamily="18" charset="0"/>
              </a:rPr>
              <a:t>          </a:t>
            </a:r>
            <a:r>
              <a:rPr lang="ru-RU" sz="2800" smtClean="0">
                <a:cs typeface="Times New Roman" pitchFamily="18" charset="0"/>
              </a:rPr>
              <a:t>Введение. Духовные ценности и нравственные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cs typeface="Times New Roman" pitchFamily="18" charset="0"/>
              </a:rPr>
              <a:t>             идеалы в жизни человека и общества. (1 час)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u="sng" smtClean="0">
                <a:cs typeface="Times New Roman" pitchFamily="18" charset="0"/>
              </a:rPr>
              <a:t>Блок 2 </a:t>
            </a:r>
            <a:r>
              <a:rPr lang="ru-RU" sz="2800" smtClean="0"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cs typeface="Times New Roman" pitchFamily="18" charset="0"/>
              </a:rPr>
              <a:t>           Основы религиозных культур и светской этики.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cs typeface="Times New Roman" pitchFamily="18" charset="0"/>
              </a:rPr>
              <a:t>                                                                                      (28 часов)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u="sng" smtClean="0">
                <a:cs typeface="Times New Roman" pitchFamily="18" charset="0"/>
              </a:rPr>
              <a:t>Блок 3</a:t>
            </a:r>
            <a:r>
              <a:rPr lang="ru-RU" sz="2800" smtClean="0">
                <a:cs typeface="Times New Roman" pitchFamily="18" charset="0"/>
              </a:rPr>
              <a:t>                 </a:t>
            </a:r>
            <a:r>
              <a:rPr lang="ru-RU" sz="2800" i="1" smtClean="0">
                <a:cs typeface="Times New Roman" pitchFamily="18" charset="0"/>
              </a:rPr>
              <a:t>(общий для всех модулей).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cs typeface="Times New Roman" pitchFamily="18" charset="0"/>
              </a:rPr>
              <a:t>          Духовные традиции многонационального народа России. (5 часов)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43125" y="285750"/>
            <a:ext cx="4572000" cy="6429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Структура предмета</a:t>
            </a: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642938" y="1214438"/>
            <a:ext cx="82153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1" dirty="0">
                <a:latin typeface="+mn-lt"/>
                <a:cs typeface="Times New Roman" pitchFamily="18" charset="0"/>
              </a:rPr>
              <a:t>                  3 общих тематических блока: </a:t>
            </a:r>
          </a:p>
          <a:p>
            <a:pPr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dirty="0">
                <a:latin typeface="+mn-lt"/>
                <a:cs typeface="Times New Roman" pitchFamily="18" charset="0"/>
              </a:rPr>
              <a:t>1.</a:t>
            </a:r>
            <a:r>
              <a:rPr lang="ru-RU" sz="3200" b="1" dirty="0">
                <a:latin typeface="+mn-lt"/>
                <a:cs typeface="Times New Roman" pitchFamily="18" charset="0"/>
              </a:rPr>
              <a:t>       </a:t>
            </a:r>
            <a:r>
              <a:rPr lang="ru-RU" sz="3200" dirty="0">
                <a:latin typeface="+mn-lt"/>
                <a:cs typeface="Times New Roman" pitchFamily="18" charset="0"/>
              </a:rPr>
              <a:t>Духовные ценности и нравственные</a:t>
            </a:r>
          </a:p>
          <a:p>
            <a:pPr>
              <a:defRPr/>
            </a:pPr>
            <a:r>
              <a:rPr lang="ru-RU" sz="3200" dirty="0">
                <a:latin typeface="+mn-lt"/>
                <a:cs typeface="Times New Roman" pitchFamily="18" charset="0"/>
              </a:rPr>
              <a:t>         идеалы в жизни человека и общества</a:t>
            </a:r>
          </a:p>
          <a:p>
            <a:pPr marL="742950" indent="-742950">
              <a:buFontTx/>
              <a:buAutoNum type="arabicPeriod" startAt="2"/>
              <a:defRPr/>
            </a:pPr>
            <a:r>
              <a:rPr lang="ru-RU" sz="3200" dirty="0">
                <a:latin typeface="+mn-lt"/>
                <a:cs typeface="Times New Roman" pitchFamily="18" charset="0"/>
              </a:rPr>
              <a:t>     Основы традиционных религий </a:t>
            </a:r>
          </a:p>
          <a:p>
            <a:pPr marL="742950" indent="-742950">
              <a:defRPr/>
            </a:pPr>
            <a:r>
              <a:rPr lang="ru-RU" sz="3200" dirty="0">
                <a:latin typeface="+mn-lt"/>
                <a:cs typeface="Times New Roman" pitchFamily="18" charset="0"/>
              </a:rPr>
              <a:t>                            и  светской этики</a:t>
            </a:r>
          </a:p>
          <a:p>
            <a:pPr marL="742950" indent="-742950">
              <a:buFontTx/>
              <a:buAutoNum type="arabicPeriod" startAt="3"/>
              <a:defRPr/>
            </a:pPr>
            <a:r>
              <a:rPr lang="ru-RU" sz="3200" dirty="0">
                <a:latin typeface="+mn-lt"/>
                <a:cs typeface="Times New Roman" pitchFamily="18" charset="0"/>
              </a:rPr>
              <a:t>Духовные традиции </a:t>
            </a:r>
            <a:r>
              <a:rPr lang="ru-RU" sz="3200" dirty="0" err="1">
                <a:latin typeface="+mn-lt"/>
                <a:cs typeface="Times New Roman" pitchFamily="18" charset="0"/>
              </a:rPr>
              <a:t>многонациональ</a:t>
            </a:r>
            <a:r>
              <a:rPr lang="ru-RU" sz="3200" dirty="0">
                <a:latin typeface="+mn-lt"/>
                <a:cs typeface="Times New Roman" pitchFamily="18" charset="0"/>
              </a:rPr>
              <a:t>-</a:t>
            </a:r>
          </a:p>
          <a:p>
            <a:pPr marL="742950" indent="-742950">
              <a:defRPr/>
            </a:pPr>
            <a:r>
              <a:rPr lang="ru-RU" sz="3200" dirty="0">
                <a:latin typeface="+mn-lt"/>
                <a:cs typeface="Times New Roman" pitchFamily="18" charset="0"/>
              </a:rPr>
              <a:t>                      </a:t>
            </a:r>
            <a:r>
              <a:rPr lang="ru-RU" sz="3200" dirty="0" err="1">
                <a:latin typeface="+mn-lt"/>
                <a:cs typeface="Times New Roman" pitchFamily="18" charset="0"/>
              </a:rPr>
              <a:t>ного</a:t>
            </a:r>
            <a:r>
              <a:rPr lang="ru-RU" sz="3200" dirty="0">
                <a:latin typeface="+mn-lt"/>
                <a:cs typeface="Times New Roman" pitchFamily="18" charset="0"/>
              </a:rPr>
              <a:t> народа России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1066800"/>
          </a:xfrm>
          <a:prstGeom prst="rect">
            <a:avLst/>
          </a:prstGeom>
        </p:spPr>
        <p:txBody>
          <a:bodyPr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Курс «Основы религиозных культур и светской этики»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</a:pP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включает в себя модули: </a:t>
            </a:r>
          </a:p>
          <a:p>
            <a:pPr marL="0" lvl="1">
              <a:spcBef>
                <a:spcPct val="20000"/>
              </a:spcBef>
              <a:buFont typeface="Symbol" pitchFamily="18" charset="2"/>
              <a:buChar char="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Основы православной культуры;</a:t>
            </a:r>
          </a:p>
          <a:p>
            <a:pPr marL="0" lvl="1">
              <a:spcBef>
                <a:spcPct val="20000"/>
              </a:spcBef>
              <a:buFont typeface="Symbol" pitchFamily="18" charset="2"/>
              <a:buChar char="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Основы исламской культуры;</a:t>
            </a:r>
          </a:p>
          <a:p>
            <a:pPr marL="0" lvl="1">
              <a:spcBef>
                <a:spcPct val="20000"/>
              </a:spcBef>
              <a:buFont typeface="Symbol" pitchFamily="18" charset="2"/>
              <a:buChar char="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Основы буддийской культуры;</a:t>
            </a:r>
          </a:p>
          <a:p>
            <a:pPr marL="0" lvl="1">
              <a:spcBef>
                <a:spcPct val="20000"/>
              </a:spcBef>
              <a:buFont typeface="Symbol" pitchFamily="18" charset="2"/>
              <a:buChar char="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Основы иудейской культуры;</a:t>
            </a:r>
          </a:p>
          <a:p>
            <a:pPr marL="0" lvl="1">
              <a:spcBef>
                <a:spcPct val="20000"/>
              </a:spcBef>
              <a:buFont typeface="Symbol" pitchFamily="18" charset="2"/>
              <a:buChar char="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Основы мировых религиозных культур;</a:t>
            </a:r>
          </a:p>
          <a:p>
            <a:pPr marL="0" lvl="1">
              <a:spcBef>
                <a:spcPct val="20000"/>
              </a:spcBef>
              <a:buFont typeface="Symbol" pitchFamily="18" charset="2"/>
              <a:buChar char="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Основы светской этики.</a:t>
            </a:r>
          </a:p>
          <a:p>
            <a:pPr marL="273050" indent="-273050">
              <a:spcBef>
                <a:spcPct val="20000"/>
              </a:spcBef>
              <a:buFont typeface="Wingdings 2" pitchFamily="18" charset="2"/>
              <a:buChar char=""/>
            </a:pPr>
            <a:endParaRPr lang="ru-RU" sz="320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rosv.ru/Attachment.aspx?Id=9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7188"/>
            <a:ext cx="21923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http://www.prosv.ru/Attachment.aspx?Id=91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85750"/>
            <a:ext cx="21923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http://www.prosv.ru/Attachment.aspx?Id=91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428625"/>
            <a:ext cx="2181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ttp://www.prosv.ru/Attachment.aspx?Id=91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3571875"/>
            <a:ext cx="2181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http://www.prosv.ru/Attachment.aspx?Id=91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3429000"/>
            <a:ext cx="2181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http://www.prosv.ru/Attachment.aspx?Id=91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63" y="3571875"/>
            <a:ext cx="21669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071688" y="285750"/>
            <a:ext cx="431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itchFamily="34" charset="0"/>
              </a:rPr>
              <a:t>Основы светской этики</a:t>
            </a:r>
          </a:p>
        </p:txBody>
      </p:sp>
      <p:pic>
        <p:nvPicPr>
          <p:cNvPr id="9219" name="Picture 2" descr="http://www.prosv.ru/Attachment.aspx?Id=9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28688"/>
            <a:ext cx="32623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3714750" y="857250"/>
            <a:ext cx="5214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Учебное пособие знакомит учащихся с основами светской этики. Что такое добро и зло, добродетель и порок, альтруизм и эгоизм? Что значит быть моральным? В этих и других вопросах поможет школьникам разобраться светская этика. Учащиеся узнают о том, что такое настоящий друг, честь и достоинство, стыд и совесть, этикет, и о многом другом.</a:t>
            </a:r>
          </a:p>
          <a:p>
            <a:pPr algn="ctr"/>
            <a:r>
              <a:rPr lang="ru-RU" sz="2400" b="1">
                <a:latin typeface="Calibri" pitchFamily="34" charset="0"/>
              </a:rPr>
              <a:t>Светская этика </a:t>
            </a:r>
            <a:r>
              <a:rPr lang="ru-RU" sz="2400">
                <a:latin typeface="Calibri" pitchFamily="34" charset="0"/>
              </a:rPr>
              <a:t>даст знания, которые помогут учащимся самостоятельно совершать моральные поступки, а значит, сделать свою жизнь и жизнь других людей лучше.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143250" y="285750"/>
            <a:ext cx="219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Содержание: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85750" y="1071563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Урок 1. Россия - наша Родина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2. Что такое светская этика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3. Культура и мораль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4. Особенности морали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5. Добро и зло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6. Добро и зло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7. Добродетель и порок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8. Добродетель и порок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9. Свобода и моральный выбор человека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10. Свобода и ответственность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11. Моральный долг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12. Справедливость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13. Альтруизм и эгоизм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14. Дружба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15. Что значит быть моральным</a:t>
            </a:r>
            <a:endParaRPr lang="ru-RU">
              <a:latin typeface="Calibri" pitchFamily="34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4357688" y="1071563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Уроки 16-17. Подведение итогов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18. Род и семья — исток нравственных отношений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19. Нравственный поступок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20. Золотое правило нравственности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21. Стыд, вина и извинение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22. Честь и достоинство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23. Совесть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24. Нравственные идеалы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25. Нравственные идеалы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26. Образцы нравственности в культуре Отечества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27. Этикет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28. Семейные праздники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29. Жизнь человека — высшая нравственная ценность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Урок 30. Любовь и уважение к Отечеству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598</Words>
  <Application>Microsoft Office PowerPoint</Application>
  <PresentationFormat>Экран (4:3)</PresentationFormat>
  <Paragraphs>163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Wingdings 2</vt:lpstr>
      <vt:lpstr>Symbol</vt:lpstr>
      <vt:lpstr>Times New Roman</vt:lpstr>
      <vt:lpstr>Тема Office</vt:lpstr>
      <vt:lpstr>Слайд 1</vt:lpstr>
      <vt:lpstr>Правовые основы преподавания ОРКСЭ</vt:lpstr>
      <vt:lpstr>Нормативные основы разработки учебного курса ОРКСЭ</vt:lpstr>
      <vt:lpstr>Слайд 4</vt:lpstr>
      <vt:lpstr>Структура предмета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Андрей</cp:lastModifiedBy>
  <cp:revision>21</cp:revision>
  <dcterms:created xsi:type="dcterms:W3CDTF">2012-05-13T11:11:31Z</dcterms:created>
  <dcterms:modified xsi:type="dcterms:W3CDTF">2015-03-15T11:55:47Z</dcterms:modified>
</cp:coreProperties>
</file>